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verage"/>
      <p:regular r:id="rId14"/>
    </p:embeddedFont>
    <p:embeddedFont>
      <p:font typeface="Oswald" panose="02000503000000000000" pitchFamily="2"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13db0dc9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13db0dc9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12cf647e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12cf647e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12cf647e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12cf647e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2cf647e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2cf647e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12cf647e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12cf647e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126b5bf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126b5bf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3db0dc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3db0dc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12cf647e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12cf647e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126b5bf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126b5bf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126b5bf3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126b5bf3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poweruk.com/fossil_fuels.htm" TargetMode="External"/><Relationship Id="rId7" Type="http://schemas.openxmlformats.org/officeDocument/2006/relationships/hyperlink" Target="https://www.energy.gov/science-innovation/energy-sources/fossi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pri.org/stories/2015-06-07/imf-true-cost-fossil-fuels-53-trillion-year" TargetMode="External"/><Relationship Id="rId5" Type="http://schemas.openxmlformats.org/officeDocument/2006/relationships/hyperlink" Target="http://www.eesi.org/topics/fossil-fuels/description" TargetMode="External"/><Relationship Id="rId4" Type="http://schemas.openxmlformats.org/officeDocument/2006/relationships/hyperlink" Target="http://www.ucsusa.org/resources/hidden-costs-fossil-fue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Fossil Fuels</a:t>
            </a:r>
            <a:endParaRPr/>
          </a:p>
          <a:p>
            <a:pPr marL="0" lvl="0" indent="0" algn="ctr" rtl="0">
              <a:spcBef>
                <a:spcPts val="0"/>
              </a:spcBef>
              <a:spcAft>
                <a:spcPts val="0"/>
              </a:spcAft>
              <a:buNone/>
            </a:pPr>
            <a:r>
              <a:rPr lang="en" sz="1400"/>
              <a:t>(Oil, Coal, Natural Gas)</a:t>
            </a:r>
            <a:endParaRPr sz="1400"/>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Maeta Christian, Zofie Christian, Ben Clair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Solving (Part Three)</a:t>
            </a:r>
            <a:endParaRPr/>
          </a:p>
        </p:txBody>
      </p:sp>
      <p:sp>
        <p:nvSpPr>
          <p:cNvPr id="118" name="Google Shape;118;p22"/>
          <p:cNvSpPr txBox="1">
            <a:spLocks noGrp="1"/>
          </p:cNvSpPr>
          <p:nvPr>
            <p:ph type="body" idx="1"/>
          </p:nvPr>
        </p:nvSpPr>
        <p:spPr>
          <a:xfrm>
            <a:off x="311700" y="1152475"/>
            <a:ext cx="8520600" cy="35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#6. </a:t>
            </a:r>
            <a:r>
              <a:rPr lang="en" sz="1600" b="1"/>
              <a:t>A coal-burning power plant produces 1.0 GW of electricity. The overall efficiency of the power plant is 40%. Taking the specific energy of coal to be 30 MJ/kg, calculate the amount of coal that must be burned in one day.</a:t>
            </a:r>
            <a:r>
              <a:rPr lang="en" sz="1600"/>
              <a:t> </a:t>
            </a:r>
            <a:endParaRPr sz="1600"/>
          </a:p>
          <a:p>
            <a:pPr marL="0" lvl="0" indent="0" algn="l" rtl="0">
              <a:spcBef>
                <a:spcPts val="1600"/>
              </a:spcBef>
              <a:spcAft>
                <a:spcPts val="0"/>
              </a:spcAft>
              <a:buNone/>
            </a:pPr>
            <a:r>
              <a:rPr lang="en" sz="1600"/>
              <a:t>For this problem, we know that the power plant produces 1x10</a:t>
            </a:r>
            <a:r>
              <a:rPr lang="en" sz="1600" baseline="30000"/>
              <a:t>9</a:t>
            </a:r>
            <a:r>
              <a:rPr lang="en" sz="1600"/>
              <a:t> W of electricity. Divide this number (the total output) by the knowns: the efficiency and  the specific energy (making sure to convert from MJ to J). Finally, because the number that was just solved for is in seconds, multiply by the number of seconds in a day to calculate the total amount of coal that must be burned in one day.</a:t>
            </a:r>
            <a:endParaRPr sz="1600"/>
          </a:p>
          <a:p>
            <a:pPr marL="0" lvl="0" indent="0" algn="l" rtl="0">
              <a:spcBef>
                <a:spcPts val="1600"/>
              </a:spcBef>
              <a:spcAft>
                <a:spcPts val="0"/>
              </a:spcAft>
              <a:buNone/>
            </a:pPr>
            <a:r>
              <a:rPr lang="en" sz="1600"/>
              <a:t>Final answer: 72x10</a:t>
            </a:r>
            <a:r>
              <a:rPr lang="en" sz="1600" baseline="30000"/>
              <a:t>5</a:t>
            </a:r>
            <a:r>
              <a:rPr lang="en" sz="1600"/>
              <a:t> kg/day</a:t>
            </a: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“Electricity Generation from Fossil Fuels.” </a:t>
            </a:r>
            <a:r>
              <a:rPr lang="en" sz="1200" i="1">
                <a:latin typeface="Times New Roman"/>
                <a:ea typeface="Times New Roman"/>
                <a:cs typeface="Times New Roman"/>
                <a:sym typeface="Times New Roman"/>
              </a:rPr>
              <a:t>Electrical Power Generation from Fossil Fuels</a:t>
            </a:r>
            <a:r>
              <a:rPr lang="en" sz="1200">
                <a:latin typeface="Times New Roman"/>
                <a:ea typeface="Times New Roman"/>
                <a:cs typeface="Times New Roman"/>
                <a:sym typeface="Times New Roman"/>
              </a:rPr>
              <a:t>, </a:t>
            </a:r>
            <a:r>
              <a:rPr lang="en" sz="1200" u="sng">
                <a:latin typeface="Times New Roman"/>
                <a:ea typeface="Times New Roman"/>
                <a:cs typeface="Times New Roman"/>
                <a:sym typeface="Times New Roman"/>
                <a:hlinkClick r:id="rId3"/>
              </a:rPr>
              <a:t>www.mpoweruk.com/fossil_fuels.htm</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 Hidden Costs of Fossil Fuels.” Union of Concerned Scientists, </a:t>
            </a:r>
            <a:r>
              <a:rPr lang="en" sz="1200" u="sng">
                <a:latin typeface="Times New Roman"/>
                <a:ea typeface="Times New Roman"/>
                <a:cs typeface="Times New Roman"/>
                <a:sym typeface="Times New Roman"/>
                <a:hlinkClick r:id="rId4"/>
              </a:rPr>
              <a:t>www.ucsusa.org/resources/hidden-costs-fossil-fuels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Piccirilli Dorsey, Inc. “Fossil Fuels.” </a:t>
            </a:r>
            <a:r>
              <a:rPr lang="en" sz="1200" i="1">
                <a:latin typeface="Times New Roman"/>
                <a:ea typeface="Times New Roman"/>
                <a:cs typeface="Times New Roman"/>
                <a:sym typeface="Times New Roman"/>
              </a:rPr>
              <a:t>EESI</a:t>
            </a:r>
            <a:r>
              <a:rPr lang="en" sz="1200">
                <a:latin typeface="Times New Roman"/>
                <a:ea typeface="Times New Roman"/>
                <a:cs typeface="Times New Roman"/>
                <a:sym typeface="Times New Roman"/>
              </a:rPr>
              <a:t>, </a:t>
            </a:r>
            <a:r>
              <a:rPr lang="en" sz="1200" u="sng">
                <a:latin typeface="Times New Roman"/>
                <a:ea typeface="Times New Roman"/>
                <a:cs typeface="Times New Roman"/>
                <a:sym typeface="Times New Roman"/>
                <a:hlinkClick r:id="rId5"/>
              </a:rPr>
              <a:t>www.eesi.org/topics/fossil-fuels/description</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Tsokos, K. (2014). Physics for the IB Diploma. 6th ed. Cambridge University Press.</a:t>
            </a:r>
            <a:endParaRPr sz="1200">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AutoNum type="arabicPeriod"/>
            </a:pPr>
            <a:r>
              <a:rPr lang="en" sz="1100">
                <a:latin typeface="Arial"/>
                <a:ea typeface="Arial"/>
                <a:cs typeface="Arial"/>
                <a:sym typeface="Arial"/>
              </a:rPr>
              <a:t>“IMF: 'True cost' of fossil fuels is $5.3 trillion a year.” </a:t>
            </a:r>
            <a:r>
              <a:rPr lang="en" sz="1100" i="1">
                <a:latin typeface="Arial"/>
                <a:ea typeface="Arial"/>
                <a:cs typeface="Arial"/>
                <a:sym typeface="Arial"/>
              </a:rPr>
              <a:t>PRI</a:t>
            </a:r>
            <a:r>
              <a:rPr lang="en" sz="1100">
                <a:latin typeface="Arial"/>
                <a:ea typeface="Arial"/>
                <a:cs typeface="Arial"/>
                <a:sym typeface="Arial"/>
              </a:rPr>
              <a:t>, </a:t>
            </a:r>
            <a:r>
              <a:rPr lang="en" sz="1100" u="sng">
                <a:latin typeface="Arial"/>
                <a:ea typeface="Arial"/>
                <a:cs typeface="Arial"/>
                <a:sym typeface="Arial"/>
                <a:hlinkClick r:id="rId6"/>
              </a:rPr>
              <a:t>https://www.pri.org/stories/2015-06-07/imf-true-cost-fossil-fuels-53-trillion-year</a:t>
            </a:r>
            <a:endParaRPr sz="1100">
              <a:latin typeface="Arial"/>
              <a:ea typeface="Arial"/>
              <a:cs typeface="Arial"/>
              <a:sym typeface="Arial"/>
            </a:endParaRPr>
          </a:p>
          <a:p>
            <a:pPr marL="457200" lvl="0" indent="-298450" algn="l" rtl="0">
              <a:lnSpc>
                <a:spcPct val="200000"/>
              </a:lnSpc>
              <a:spcBef>
                <a:spcPts val="0"/>
              </a:spcBef>
              <a:spcAft>
                <a:spcPts val="0"/>
              </a:spcAft>
              <a:buSzPts val="1100"/>
              <a:buFont typeface="Arial"/>
              <a:buAutoNum type="arabicPeriod"/>
            </a:pPr>
            <a:r>
              <a:rPr lang="en" sz="1100">
                <a:latin typeface="Arial"/>
                <a:ea typeface="Arial"/>
                <a:cs typeface="Arial"/>
                <a:sym typeface="Arial"/>
              </a:rPr>
              <a:t>“Energy Sources” </a:t>
            </a:r>
            <a:r>
              <a:rPr lang="en" sz="1100" i="1">
                <a:latin typeface="Arial"/>
                <a:ea typeface="Arial"/>
                <a:cs typeface="Arial"/>
                <a:sym typeface="Arial"/>
              </a:rPr>
              <a:t>Energy.gov,</a:t>
            </a:r>
            <a:r>
              <a:rPr lang="en" sz="1100">
                <a:latin typeface="Arial"/>
                <a:ea typeface="Arial"/>
                <a:cs typeface="Arial"/>
                <a:sym typeface="Arial"/>
              </a:rPr>
              <a:t> </a:t>
            </a:r>
            <a:r>
              <a:rPr lang="en" sz="1100" u="sng">
                <a:latin typeface="Arial"/>
                <a:ea typeface="Arial"/>
                <a:cs typeface="Arial"/>
                <a:sym typeface="Arial"/>
                <a:hlinkClick r:id="rId7"/>
              </a:rPr>
              <a:t>https://www.energy.gov/science-innovation/energy-sources/fossil</a:t>
            </a:r>
            <a:endParaRPr sz="1100">
              <a:latin typeface="Arial"/>
              <a:ea typeface="Arial"/>
              <a:cs typeface="Arial"/>
              <a:sym typeface="Arial"/>
            </a:endParaRPr>
          </a:p>
          <a:p>
            <a:pPr marL="457200" lvl="0" indent="-298450" algn="l" rtl="0">
              <a:lnSpc>
                <a:spcPct val="200000"/>
              </a:lnSpc>
              <a:spcBef>
                <a:spcPts val="0"/>
              </a:spcBef>
              <a:spcAft>
                <a:spcPts val="0"/>
              </a:spcAft>
              <a:buSzPts val="1100"/>
              <a:buFont typeface="Arial"/>
              <a:buAutoNum type="arabicPeriod"/>
            </a:pPr>
            <a:r>
              <a:rPr lang="en" sz="1100">
                <a:latin typeface="Arial"/>
                <a:ea typeface="Arial"/>
                <a:cs typeface="Arial"/>
                <a:sym typeface="Arial"/>
              </a:rPr>
              <a:t>“The Sources and Solutions:Fossil Fuels” </a:t>
            </a:r>
            <a:r>
              <a:rPr lang="en" sz="1100" i="1">
                <a:latin typeface="Arial"/>
                <a:ea typeface="Arial"/>
                <a:cs typeface="Arial"/>
                <a:sym typeface="Arial"/>
              </a:rPr>
              <a:t>epa.gov </a:t>
            </a:r>
            <a:r>
              <a:rPr lang="en" sz="1100">
                <a:latin typeface="Arial"/>
                <a:ea typeface="Arial"/>
                <a:cs typeface="Arial"/>
                <a:sym typeface="Arial"/>
              </a:rPr>
              <a:t>https://www.epa.gov/nutrientpollution/sources-and-solutions-fossil-fuels</a:t>
            </a:r>
            <a:endParaRPr sz="11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Advantages</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Cheap</a:t>
            </a:r>
            <a:endParaRPr sz="3000"/>
          </a:p>
          <a:p>
            <a:pPr marL="457200" lvl="0" indent="-419100" algn="l" rtl="0">
              <a:spcBef>
                <a:spcPts val="0"/>
              </a:spcBef>
              <a:spcAft>
                <a:spcPts val="0"/>
              </a:spcAft>
              <a:buSzPts val="3000"/>
              <a:buChar char="●"/>
            </a:pPr>
            <a:r>
              <a:rPr lang="en" sz="3000"/>
              <a:t>High power output (energy density)</a:t>
            </a:r>
            <a:endParaRPr sz="3000"/>
          </a:p>
          <a:p>
            <a:pPr marL="457200" lvl="0" indent="-419100" algn="l" rtl="0">
              <a:spcBef>
                <a:spcPts val="0"/>
              </a:spcBef>
              <a:spcAft>
                <a:spcPts val="0"/>
              </a:spcAft>
              <a:buSzPts val="3000"/>
              <a:buChar char="●"/>
            </a:pPr>
            <a:r>
              <a:rPr lang="en" sz="3000"/>
              <a:t>Used easily by many engines</a:t>
            </a:r>
            <a:endParaRPr sz="3000"/>
          </a:p>
          <a:p>
            <a:pPr marL="457200" lvl="0" indent="-419100" algn="l" rtl="0">
              <a:spcBef>
                <a:spcPts val="0"/>
              </a:spcBef>
              <a:spcAft>
                <a:spcPts val="0"/>
              </a:spcAft>
              <a:buSzPts val="3000"/>
              <a:buChar char="●"/>
            </a:pPr>
            <a:r>
              <a:rPr lang="en" sz="3000"/>
              <a:t>Large distribution network</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Disadvantages</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Main source of atmospheric pollution</a:t>
            </a:r>
            <a:endParaRPr sz="3000"/>
          </a:p>
          <a:p>
            <a:pPr marL="914400" lvl="1" indent="-419100" algn="l" rtl="0">
              <a:spcBef>
                <a:spcPts val="0"/>
              </a:spcBef>
              <a:spcAft>
                <a:spcPts val="0"/>
              </a:spcAft>
              <a:buSzPts val="3000"/>
              <a:buChar char="○"/>
            </a:pPr>
            <a:r>
              <a:rPr lang="en" sz="3000"/>
              <a:t>Leakage</a:t>
            </a:r>
            <a:endParaRPr sz="3000"/>
          </a:p>
          <a:p>
            <a:pPr marL="914400" lvl="1" indent="-419100" algn="l" rtl="0">
              <a:spcBef>
                <a:spcPts val="0"/>
              </a:spcBef>
              <a:spcAft>
                <a:spcPts val="0"/>
              </a:spcAft>
              <a:buSzPts val="3000"/>
              <a:buChar char="○"/>
            </a:pPr>
            <a:r>
              <a:rPr lang="en" sz="3000"/>
              <a:t>Contribute to the greenhouse effect</a:t>
            </a:r>
            <a:endParaRPr sz="3000"/>
          </a:p>
          <a:p>
            <a:pPr marL="457200" lvl="0" indent="-419100" algn="l" rtl="0">
              <a:spcBef>
                <a:spcPts val="0"/>
              </a:spcBef>
              <a:spcAft>
                <a:spcPts val="0"/>
              </a:spcAft>
              <a:buSzPts val="3000"/>
              <a:buChar char="●"/>
            </a:pPr>
            <a:r>
              <a:rPr lang="en" sz="3000"/>
              <a:t>Non-renewable</a:t>
            </a:r>
            <a:endParaRPr sz="3000"/>
          </a:p>
          <a:p>
            <a:pPr marL="457200" lvl="0" indent="-419100" algn="l" rtl="0">
              <a:spcBef>
                <a:spcPts val="0"/>
              </a:spcBef>
              <a:spcAft>
                <a:spcPts val="0"/>
              </a:spcAft>
              <a:buSzPts val="3000"/>
              <a:buChar char="●"/>
            </a:pPr>
            <a:r>
              <a:rPr lang="en" sz="3000"/>
              <a:t>Extensive storage facilities needed</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855938" y="2889638"/>
            <a:ext cx="4105275" cy="2200275"/>
          </a:xfrm>
          <a:prstGeom prst="rect">
            <a:avLst/>
          </a:prstGeom>
          <a:noFill/>
          <a:ln w="9525" cap="flat" cmpd="sng">
            <a:solidFill>
              <a:srgbClr val="B7B7B7"/>
            </a:solidFill>
            <a:prstDash val="solid"/>
            <a:round/>
            <a:headEnd type="none" w="sm" len="sm"/>
            <a:tailEnd type="none" w="sm" len="sm"/>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of Processing the Power</a:t>
            </a:r>
            <a:endParaRPr/>
          </a:p>
        </p:txBody>
      </p:sp>
      <p:pic>
        <p:nvPicPr>
          <p:cNvPr id="79" name="Google Shape;79;p16" descr="Fossil Fuel Powered Electricity Generating Plant"/>
          <p:cNvPicPr preferRelativeResize="0"/>
          <p:nvPr/>
        </p:nvPicPr>
        <p:blipFill>
          <a:blip r:embed="rId4">
            <a:alphaModFix/>
          </a:blip>
          <a:stretch>
            <a:fillRect/>
          </a:stretch>
        </p:blipFill>
        <p:spPr>
          <a:xfrm>
            <a:off x="198575" y="1017725"/>
            <a:ext cx="6156700" cy="2820400"/>
          </a:xfrm>
          <a:prstGeom prst="rect">
            <a:avLst/>
          </a:prstGeom>
          <a:noFill/>
          <a:ln w="9525" cap="flat" cmpd="sng">
            <a:solidFill>
              <a:srgbClr val="B7B7B7"/>
            </a:solidFill>
            <a:prstDash val="solid"/>
            <a:round/>
            <a:headEnd type="none" w="sm" len="sm"/>
            <a:tailEnd type="none" w="sm" len="sm"/>
          </a:ln>
        </p:spPr>
      </p:pic>
      <p:pic>
        <p:nvPicPr>
          <p:cNvPr id="80" name="Google Shape;80;p16"/>
          <p:cNvPicPr preferRelativeResize="0"/>
          <p:nvPr/>
        </p:nvPicPr>
        <p:blipFill>
          <a:blip r:embed="rId5">
            <a:alphaModFix/>
          </a:blip>
          <a:stretch>
            <a:fillRect/>
          </a:stretch>
        </p:blipFill>
        <p:spPr>
          <a:xfrm>
            <a:off x="6556125" y="885964"/>
            <a:ext cx="2276175" cy="1846911"/>
          </a:xfrm>
          <a:prstGeom prst="rect">
            <a:avLst/>
          </a:prstGeom>
          <a:noFill/>
          <a:ln w="9525" cap="flat" cmpd="sng">
            <a:solidFill>
              <a:srgbClr val="B7B7B7"/>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Explained</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600">
                <a:latin typeface="Times New Roman"/>
                <a:ea typeface="Times New Roman"/>
                <a:cs typeface="Times New Roman"/>
                <a:sym typeface="Times New Roman"/>
              </a:rPr>
              <a:t>Fossil fuels are generally processed in a power plant, where coal is burned to create energy. The process starts by converting water to steam with the energy provided by the coal. The steam is then used to turn a turbine, which  in turn causes the coils of a generator to rotate in a magnetic field, therefore creating electricity by electromagnetic introduction. Finally, the steam is condensed back into water, which will be recycled within the system.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a:t>
            </a: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Particles impact people’s breathing</a:t>
            </a:r>
            <a:endParaRPr/>
          </a:p>
          <a:p>
            <a:pPr marL="457200" lvl="0" indent="-342900" algn="l" rtl="0">
              <a:spcBef>
                <a:spcPts val="0"/>
              </a:spcBef>
              <a:spcAft>
                <a:spcPts val="0"/>
              </a:spcAft>
              <a:buSzPts val="1800"/>
              <a:buChar char="●"/>
            </a:pPr>
            <a:r>
              <a:rPr lang="en"/>
              <a:t>Cost: ~$5.3 trillion</a:t>
            </a:r>
            <a:endParaRPr/>
          </a:p>
          <a:p>
            <a:pPr marL="457200" lvl="0" indent="-342900" algn="l" rtl="0">
              <a:spcBef>
                <a:spcPts val="0"/>
              </a:spcBef>
              <a:spcAft>
                <a:spcPts val="0"/>
              </a:spcAft>
              <a:buSzPts val="1800"/>
              <a:buChar char="●"/>
            </a:pPr>
            <a:r>
              <a:rPr lang="en"/>
              <a:t>~¾ of human caused emissions come from burning fossil fuels</a:t>
            </a:r>
            <a:endParaRPr/>
          </a:p>
          <a:p>
            <a:pPr marL="457200" lvl="0" indent="-342900" algn="l" rtl="0">
              <a:spcBef>
                <a:spcPts val="0"/>
              </a:spcBef>
              <a:spcAft>
                <a:spcPts val="0"/>
              </a:spcAft>
              <a:buSzPts val="1800"/>
              <a:buChar char="●"/>
            </a:pPr>
            <a:r>
              <a:rPr lang="en"/>
              <a:t>Takes millions of years for fossil fuels to form</a:t>
            </a:r>
            <a:endParaRPr/>
          </a:p>
        </p:txBody>
      </p:sp>
      <p:pic>
        <p:nvPicPr>
          <p:cNvPr id="93" name="Google Shape;93;p18"/>
          <p:cNvPicPr preferRelativeResize="0"/>
          <p:nvPr/>
        </p:nvPicPr>
        <p:blipFill>
          <a:blip r:embed="rId3">
            <a:alphaModFix/>
          </a:blip>
          <a:stretch>
            <a:fillRect/>
          </a:stretch>
        </p:blipFill>
        <p:spPr>
          <a:xfrm>
            <a:off x="2750337" y="2855125"/>
            <a:ext cx="3643324" cy="209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Power Plant Problem-Solving Formulas</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Efficiency   =    Power input</a:t>
            </a:r>
            <a:endParaRPr/>
          </a:p>
          <a:p>
            <a:pPr marL="0" lvl="0" indent="0" algn="l" rtl="0">
              <a:spcBef>
                <a:spcPts val="1600"/>
              </a:spcBef>
              <a:spcAft>
                <a:spcPts val="0"/>
              </a:spcAft>
              <a:buNone/>
            </a:pPr>
            <a:r>
              <a:rPr lang="en"/>
              <a:t> 		         power output</a:t>
            </a:r>
            <a:endParaRPr/>
          </a:p>
          <a:p>
            <a:pPr marL="0" lvl="0" indent="0" algn="l" rtl="0">
              <a:spcBef>
                <a:spcPts val="1600"/>
              </a:spcBef>
              <a:spcAft>
                <a:spcPts val="0"/>
              </a:spcAft>
              <a:buNone/>
            </a:pPr>
            <a:r>
              <a:rPr lang="en"/>
              <a:t>Power = Energy  / time</a:t>
            </a:r>
            <a:endParaRPr/>
          </a:p>
          <a:p>
            <a:pPr marL="0" lvl="0" indent="0" algn="l" rtl="0">
              <a:spcBef>
                <a:spcPts val="1600"/>
              </a:spcBef>
              <a:spcAft>
                <a:spcPts val="0"/>
              </a:spcAft>
              <a:buNone/>
            </a:pPr>
            <a:r>
              <a:rPr lang="en"/>
              <a:t>Useful energy total = energy • efficiency</a:t>
            </a:r>
            <a:endParaRPr/>
          </a:p>
          <a:p>
            <a:pPr marL="0" lvl="0" indent="0" algn="l" rtl="0">
              <a:spcBef>
                <a:spcPts val="1600"/>
              </a:spcBef>
              <a:spcAft>
                <a:spcPts val="0"/>
              </a:spcAft>
              <a:buNone/>
            </a:pPr>
            <a:r>
              <a:rPr lang="en"/>
              <a:t>Distance = rate • time</a:t>
            </a:r>
            <a:endParaRPr/>
          </a:p>
          <a:p>
            <a:pPr marL="0" lvl="0" indent="0" algn="l" rtl="0">
              <a:spcBef>
                <a:spcPts val="1600"/>
              </a:spcBef>
              <a:spcAft>
                <a:spcPts val="0"/>
              </a:spcAft>
              <a:buNone/>
            </a:pPr>
            <a:r>
              <a:rPr lang="en"/>
              <a:t>Q = mc𝚫T</a:t>
            </a:r>
            <a:endParaRPr/>
          </a:p>
          <a:p>
            <a:pPr marL="0" lvl="0" indent="0" algn="l" rtl="0">
              <a:spcBef>
                <a:spcPts val="1600"/>
              </a:spcBef>
              <a:spcAft>
                <a:spcPts val="1600"/>
              </a:spcAft>
              <a:buNone/>
            </a:pPr>
            <a:endParaRPr/>
          </a:p>
        </p:txBody>
      </p:sp>
      <p:cxnSp>
        <p:nvCxnSpPr>
          <p:cNvPr id="100" name="Google Shape;100;p19"/>
          <p:cNvCxnSpPr/>
          <p:nvPr/>
        </p:nvCxnSpPr>
        <p:spPr>
          <a:xfrm>
            <a:off x="1723100" y="1658775"/>
            <a:ext cx="1517400" cy="0"/>
          </a:xfrm>
          <a:prstGeom prst="straightConnector1">
            <a:avLst/>
          </a:prstGeom>
          <a:noFill/>
          <a:ln w="9525" cap="flat" cmpd="sng">
            <a:solidFill>
              <a:schemeClr val="accent3"/>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Solving (Part One)</a:t>
            </a: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#4. </a:t>
            </a:r>
            <a:r>
              <a:rPr lang="en" sz="1600" b="1"/>
              <a:t>A coal power plant with 30% efficiency burns 10 million kilograms of coal a day. (Take the specific energy of coal to be 30 MJ/kg.)</a:t>
            </a:r>
            <a:endParaRPr sz="1600" b="1"/>
          </a:p>
          <a:p>
            <a:pPr marL="0" lvl="0" indent="0" algn="l" rtl="0">
              <a:spcBef>
                <a:spcPts val="1600"/>
              </a:spcBef>
              <a:spcAft>
                <a:spcPts val="0"/>
              </a:spcAft>
              <a:buNone/>
            </a:pPr>
            <a:r>
              <a:rPr lang="en" sz="1600"/>
              <a:t>A. </a:t>
            </a:r>
            <a:r>
              <a:rPr lang="en" sz="1600" b="1"/>
              <a:t>Calculate the power output of the plant. </a:t>
            </a:r>
            <a:r>
              <a:rPr lang="en" sz="1600"/>
              <a:t>Begin by converting MJ/kg to J/kg. Then, find the energy total by multiplying the specific energy of the coal (in J/kg) and the number of kilograms used per day. Next, multiply that number by the given efficiency to find the useful energy. Finally, divide the useful energy by the number of seconds in a day. Final answer: 1.04 x 10</a:t>
            </a:r>
            <a:r>
              <a:rPr lang="en" sz="1600" baseline="30000"/>
              <a:t>9</a:t>
            </a:r>
            <a:r>
              <a:rPr lang="en" sz="1600"/>
              <a:t> J/s</a:t>
            </a:r>
            <a:endParaRPr sz="1600"/>
          </a:p>
          <a:p>
            <a:pPr marL="0" lvl="0" indent="0" algn="l" rtl="0">
              <a:spcBef>
                <a:spcPts val="1600"/>
              </a:spcBef>
              <a:spcAft>
                <a:spcPts val="0"/>
              </a:spcAft>
              <a:buNone/>
            </a:pPr>
            <a:r>
              <a:rPr lang="en" sz="1600"/>
              <a:t>B. </a:t>
            </a:r>
            <a:r>
              <a:rPr lang="en" sz="1600" b="1"/>
              <a:t>Estimate the rate at which thermal energy is being discarded by this plant. </a:t>
            </a:r>
            <a:r>
              <a:rPr lang="en" sz="1600"/>
              <a:t>Find the energy total of the useless energy, being sure to divide by the number of seconds in a day. Final answer: 2.43 x 10</a:t>
            </a:r>
            <a:r>
              <a:rPr lang="en" sz="1600" baseline="30000"/>
              <a:t>9</a:t>
            </a:r>
            <a:r>
              <a:rPr lang="en" sz="1600"/>
              <a:t> J/s</a:t>
            </a:r>
            <a:endParaRPr sz="1600"/>
          </a:p>
          <a:p>
            <a:pPr marL="0" lvl="0" indent="0" algn="l" rtl="0">
              <a:spcBef>
                <a:spcPts val="1600"/>
              </a:spcBef>
              <a:spcAft>
                <a:spcPts val="1600"/>
              </a:spcAft>
              <a:buNone/>
            </a:pPr>
            <a:r>
              <a:rPr lang="en" sz="1600"/>
              <a:t>C. Use the formula (Δm/Δt)c(ΔT) = 2.43 x 10</a:t>
            </a:r>
            <a:r>
              <a:rPr lang="en" sz="1600" baseline="30000"/>
              <a:t>9</a:t>
            </a:r>
            <a:r>
              <a:rPr lang="en" sz="1600"/>
              <a:t> J/s, plugging in the known heat capacity of water and change in temperature to solve for (Δm/Δt). Final answer: 1.2 x 10</a:t>
            </a:r>
            <a:r>
              <a:rPr lang="en" sz="1600" baseline="30000"/>
              <a:t>5</a:t>
            </a:r>
            <a:r>
              <a:rPr lang="en" sz="1600"/>
              <a:t> kg/s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Solving (Part Two)</a:t>
            </a:r>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#5. </a:t>
            </a:r>
            <a:r>
              <a:rPr lang="en" sz="1600" b="1"/>
              <a:t>One liter of gasoline releases 34 MJ of energy when burned. The efficiency of a car operating on this gasoline is 40%. The speed of the car is 9.0 m/s when the power developed by the engine is 20 kW. Calculate how many kilometers the car can go with one liter of gasoline when driven at this speed. </a:t>
            </a:r>
            <a:endParaRPr sz="1600" b="1"/>
          </a:p>
          <a:p>
            <a:pPr marL="0" lvl="0" indent="0" algn="l" rtl="0">
              <a:spcBef>
                <a:spcPts val="1600"/>
              </a:spcBef>
              <a:spcAft>
                <a:spcPts val="0"/>
              </a:spcAft>
              <a:buNone/>
            </a:pPr>
            <a:r>
              <a:rPr lang="en" sz="1600"/>
              <a:t>Determine the total energy output by multiplying the the specific energy of the gasoline by the efficiency of the car. Then, divide the total energy output by the power of the engine (making sure to convert kW to W). Finally, plug the information into the formula distance=(rate)(time) to solve for distance.</a:t>
            </a:r>
            <a:endParaRPr sz="1600"/>
          </a:p>
          <a:p>
            <a:pPr marL="0" lvl="0" indent="0" algn="l" rtl="0">
              <a:spcBef>
                <a:spcPts val="1600"/>
              </a:spcBef>
              <a:spcAft>
                <a:spcPts val="0"/>
              </a:spcAft>
              <a:buNone/>
            </a:pPr>
            <a:r>
              <a:rPr lang="en" sz="1600"/>
              <a:t>Final answer: 6,120 m or 6.12 km</a:t>
            </a:r>
            <a:endParaRPr sz="1600"/>
          </a:p>
          <a:p>
            <a:pPr marL="0" lvl="0" indent="0" algn="l" rtl="0">
              <a:spcBef>
                <a:spcPts val="1600"/>
              </a:spcBef>
              <a:spcAft>
                <a:spcPts val="1600"/>
              </a:spcAft>
              <a:buNone/>
            </a:pPr>
            <a:endParaRPr sz="160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On-screen Show (16:9)</PresentationFormat>
  <Paragraphs>50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Oswald</vt:lpstr>
      <vt:lpstr>Arial</vt:lpstr>
      <vt:lpstr>Times New Roman</vt:lpstr>
      <vt:lpstr>Average</vt:lpstr>
      <vt:lpstr>Slate</vt:lpstr>
      <vt:lpstr>Fossil Fuels (Oil, Coal, Natural Gas)</vt:lpstr>
      <vt:lpstr>Advantages</vt:lpstr>
      <vt:lpstr>Disadvantages</vt:lpstr>
      <vt:lpstr>Method of Processing the Power</vt:lpstr>
      <vt:lpstr>Method, Explained</vt:lpstr>
      <vt:lpstr>Impact</vt:lpstr>
      <vt:lpstr>Helpful Power Plant Problem-Solving Formulas</vt:lpstr>
      <vt:lpstr>Problem Solving (Part One)</vt:lpstr>
      <vt:lpstr>Problem Solving (Part Two)</vt:lpstr>
      <vt:lpstr>Problem Solving (Part Three)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Fuels (Oil, Coal, Natural Gas)</dc:title>
  <dc:creator>Triplett, Melissa J.</dc:creator>
  <cp:lastModifiedBy>Triplett, Melissa J.</cp:lastModifiedBy>
  <cp:revision>1</cp:revision>
  <dcterms:modified xsi:type="dcterms:W3CDTF">2020-03-12T13:51:41Z</dcterms:modified>
</cp:coreProperties>
</file>